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2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714" y="114"/>
      </p:cViewPr>
      <p:guideLst>
        <p:guide pos="3840"/>
        <p:guide orient="horz" pos="2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12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Перелік організаційних обов'язків після оголошення тривоги.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Керівник не має повноважень примусу; відповідальність оцінюється за повнотою виконання обов'язків і причинним зв'язком.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5760"/>
            <a:ext cx="548640" cy="548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71600" y="451317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A0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Умови продовження роботи </a:t>
            </a:r>
            <a:r>
              <a:rPr lang="en-US" sz="2600" b="1" dirty="0" err="1">
                <a:solidFill>
                  <a:srgbClr val="0A0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бізнесу</a:t>
            </a:r>
            <a:r>
              <a:rPr lang="uk-UA" sz="2600" b="1" dirty="0">
                <a:solidFill>
                  <a:srgbClr val="0A0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під час повітряної тривоги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1371600" y="935949"/>
            <a:ext cx="101800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Постанова Кабінету Міністрів України від 04 вересня 2026 р. № 1092 визначає умови, за яких суб’єкти господарювання можуть продовжувати роботу під час </a:t>
            </a:r>
            <a:r>
              <a:rPr lang="en-US" sz="1200" dirty="0" err="1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оголошення</a:t>
            </a:r>
            <a:r>
              <a:rPr lang="en-US" sz="1200" dirty="0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«жовтого» </a:t>
            </a:r>
            <a:r>
              <a:rPr lang="en-US" sz="1200" dirty="0" err="1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рівн</a:t>
            </a:r>
            <a:r>
              <a:rPr lang="uk-UA" sz="1200" dirty="0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я </a:t>
            </a:r>
            <a:r>
              <a:rPr lang="en-US" sz="1200" dirty="0" err="1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загроз</a:t>
            </a:r>
            <a:r>
              <a:rPr lang="uk-UA" sz="1200" dirty="0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и</a:t>
            </a:r>
            <a:r>
              <a:rPr lang="en-US" sz="1200" dirty="0">
                <a:solidFill>
                  <a:srgbClr val="474747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засобів повітряного нападу.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383058"/>
              </p:ext>
            </p:extLst>
          </p:nvPr>
        </p:nvGraphicFramePr>
        <p:xfrm>
          <a:off x="640080" y="1874519"/>
          <a:ext cx="10908792" cy="4293367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2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37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 ЗАГРОЗИ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6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УМОВА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6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ЩОДО РОБОТИ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83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A0F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Червоний рівень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3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працівник</a:t>
                      </a:r>
                      <a:r>
                        <a:rPr lang="uk-UA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і </a:t>
                      </a:r>
                      <a:r>
                        <a:rPr lang="en-US" sz="113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відвідувачі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uk-UA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укриваються в об'єктах фонду захисних споруд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A530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A530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ЗУПИНЯЄТЬСЯ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614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A0F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Жовтий рівень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30" dirty="0">
                          <a:solidFill>
                            <a:srgbClr val="8B8F9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укриття доступне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 власне укриття або доступне укриття іншого </a:t>
                      </a:r>
                      <a:r>
                        <a:rPr lang="en-US" sz="113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суб’єкта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13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господарювання</a:t>
                      </a:r>
                      <a:r>
                        <a:rPr lang="uk-UA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uk-UA" sz="1130" kern="120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тому числі що перебувають у державній чи комунальній власності</a:t>
                      </a:r>
                      <a:r>
                        <a:rPr lang="en-US" sz="1130" kern="120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межах установленого радіуса збору — 300 м або 500 м залежно від поверховості забудови (детальніше — розділ 02)</a:t>
                      </a:r>
                      <a:r>
                        <a:rPr lang="uk-UA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або облаштовано безпечний простір 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</a:t>
                      </a:r>
                      <a:r>
                        <a:rPr lang="en-US" sz="113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детальніше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13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розділ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0</a:t>
                      </a:r>
                      <a:r>
                        <a:rPr lang="uk-UA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).</a:t>
                      </a: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7D5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E7D5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ПРОДОВЖУЄТЬСЯ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67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A0F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Жовтий рівень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30" dirty="0">
                          <a:solidFill>
                            <a:srgbClr val="8B8F9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згодою колективу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Немає власного укриття і немає доступного укриття поблизу, але отримано згоду трудового колективу на продовження роботи.</a:t>
                      </a: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9C6B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ТИМЧАСОВО — не довше 3 місяців з дня набрання постановою чинності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33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A0F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Жовтий рівень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30" b="1" dirty="0">
                          <a:solidFill>
                            <a:srgbClr val="8B8F9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після 3 місяців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13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Упродовж перехідного періоду підприємство не забезпечило працівників і відвідувачів засобами колективного захисту відповідно до законодавства.</a:t>
                      </a: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A530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A530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ЗУПИНЯЄТЬСЯ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5760"/>
            <a:ext cx="548640" cy="548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71600" y="43029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A0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Радіус збору та вимоги до укриттів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1371600" y="914926"/>
            <a:ext cx="101800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Яка відстань до укриття вважається прийнятною і яким законодавством це визначено.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40080" y="1865376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9" name="Text 6"/>
          <p:cNvSpPr txBox="1"/>
          <p:nvPr/>
        </p:nvSpPr>
        <p:spPr>
          <a:xfrm>
            <a:off x="640080" y="18653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078992" y="1819656"/>
            <a:ext cx="5321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Радіус до укриття</a:t>
            </a:r>
            <a:endParaRPr lang="en-US" sz="16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940623"/>
              </p:ext>
            </p:extLst>
          </p:nvPr>
        </p:nvGraphicFramePr>
        <p:xfrm>
          <a:off x="640080" y="2331720"/>
          <a:ext cx="5760720" cy="1984248"/>
        </p:xfrm>
        <a:graphic>
          <a:graphicData uri="http://schemas.openxmlformats.org/drawingml/2006/table">
            <a:tbl>
              <a:tblPr/>
              <a:tblGrid>
                <a:gridCol w="3794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 ЗАБУДОВИ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6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РАДІУС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8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Багатоповерхова, підвищеної поверховості та висотна забудова (від 3 поверхів / 9 м і </a:t>
                      </a:r>
                      <a:r>
                        <a:rPr lang="en-US" sz="1080" dirty="0" err="1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вище</a:t>
                      </a:r>
                      <a:r>
                        <a:rPr lang="en-US" sz="108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).</a:t>
                      </a:r>
                      <a:endParaRPr lang="en-US" sz="10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b="1" dirty="0">
                          <a:solidFill>
                            <a:srgbClr val="0A0F4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300 м</a:t>
                      </a:r>
                      <a:endParaRPr lang="en-US" sz="1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80" dirty="0">
                          <a:solidFill>
                            <a:srgbClr val="4747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Середньо- та малоповерхова забудова (менше 3 поверхів).</a:t>
                      </a:r>
                      <a:endParaRPr lang="en-US" sz="10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b="1" dirty="0">
                          <a:solidFill>
                            <a:srgbClr val="0A0F4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500 м</a:t>
                      </a:r>
                      <a:endParaRPr lang="en-US" sz="1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640080" y="4443984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8B8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Тобто для забудови заввишки 9 м (3 поверхи) і вище радіус збору не повинен перевищувати 300 м. В інших випадках радіус збору становить 500 м.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1691640" y="5285232"/>
            <a:ext cx="868680" cy="868680"/>
          </a:xfrm>
          <a:prstGeom prst="ellipse">
            <a:avLst/>
          </a:prstGeom>
          <a:solidFill>
            <a:srgbClr val="F4F5FA"/>
          </a:solidFill>
          <a:ln w="15875">
            <a:solidFill>
              <a:srgbClr val="0F176D"/>
            </a:solidFill>
            <a:prstDash val="dash"/>
          </a:ln>
        </p:spPr>
        <p:txBody>
          <a:bodyPr/>
          <a:lstStyle/>
          <a:p>
            <a:endParaRPr lang="uk-UA"/>
          </a:p>
        </p:txBody>
      </p:sp>
      <p:sp>
        <p:nvSpPr>
          <p:cNvPr id="14" name="Text 10"/>
          <p:cNvSpPr txBox="1"/>
          <p:nvPr/>
        </p:nvSpPr>
        <p:spPr>
          <a:xfrm>
            <a:off x="1691640" y="5285232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м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3383280" y="5102352"/>
            <a:ext cx="1234440" cy="1234440"/>
          </a:xfrm>
          <a:prstGeom prst="ellipse">
            <a:avLst/>
          </a:prstGeom>
          <a:solidFill>
            <a:srgbClr val="F4F5FA"/>
          </a:solidFill>
          <a:ln w="15875">
            <a:solidFill>
              <a:srgbClr val="0F176D"/>
            </a:solidFill>
            <a:prstDash val="dash"/>
          </a:ln>
        </p:spPr>
        <p:txBody>
          <a:bodyPr/>
          <a:lstStyle/>
          <a:p>
            <a:endParaRPr lang="uk-UA"/>
          </a:p>
        </p:txBody>
      </p:sp>
      <p:sp>
        <p:nvSpPr>
          <p:cNvPr id="16" name="Text 12"/>
          <p:cNvSpPr txBox="1"/>
          <p:nvPr/>
        </p:nvSpPr>
        <p:spPr>
          <a:xfrm>
            <a:off x="3383280" y="5102352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м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6675120" y="1783080"/>
            <a:ext cx="4922215" cy="461772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8" name="Shape 14"/>
          <p:cNvSpPr/>
          <p:nvPr/>
        </p:nvSpPr>
        <p:spPr>
          <a:xfrm>
            <a:off x="6922008" y="2011680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9" name="Text 15"/>
          <p:cNvSpPr txBox="1"/>
          <p:nvPr/>
        </p:nvSpPr>
        <p:spPr>
          <a:xfrm>
            <a:off x="6922008" y="20116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Text 16"/>
          <p:cNvSpPr txBox="1"/>
          <p:nvPr/>
        </p:nvSpPr>
        <p:spPr>
          <a:xfrm>
            <a:off x="7360920" y="1965960"/>
            <a:ext cx="39895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 err="1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Правова</a:t>
            </a:r>
            <a:r>
              <a:rPr lang="en-US" sz="1650" b="1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50" b="1" dirty="0" err="1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922008" y="2487168"/>
            <a:ext cx="4428439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13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Відповідно до статті 32 Кодексу цивільного захисту України населення підлягає укриттю у захисних спорудах цивільного захисту — сховищах та протирадіаційних укриттях — а також спорудах подвійного призначення. В особливий період — додатково у первинних (мобільних) укриттях і обладнаних найпростіших укриттях.</a:t>
            </a:r>
            <a:endParaRPr lang="en-US" sz="1130" dirty="0"/>
          </a:p>
        </p:txBody>
      </p:sp>
      <p:sp>
        <p:nvSpPr>
          <p:cNvPr id="22" name="Text 18"/>
          <p:cNvSpPr txBox="1"/>
          <p:nvPr/>
        </p:nvSpPr>
        <p:spPr>
          <a:xfrm>
            <a:off x="6922008" y="4187952"/>
            <a:ext cx="44284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НОРМАТИВНА БАЗА</a:t>
            </a: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6922008" y="4498848"/>
            <a:ext cx="4428439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Кодекс цивільного захисту України</a:t>
            </a:r>
            <a:endParaRPr lang="en-US" sz="1100" dirty="0"/>
          </a:p>
          <a:p>
            <a:pPr marL="0" indent="0" algn="l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Постанова КМУ від 10.03.2017 № 138</a:t>
            </a:r>
            <a:endParaRPr lang="en-US" sz="1100" dirty="0"/>
          </a:p>
          <a:p>
            <a:pPr marL="0" indent="0" algn="l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Наказ МВС України від 09.08.2018 № 579</a:t>
            </a:r>
            <a:endParaRPr lang="en-US" sz="1100" dirty="0"/>
          </a:p>
          <a:p>
            <a:pPr marL="0" indent="0" algn="l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ДБН В.2.2-5:2023 «Захисні споруди цивільного захисту»</a:t>
            </a:r>
            <a:endParaRPr lang="en-US" sz="1100" dirty="0"/>
          </a:p>
          <a:p>
            <a:pPr marL="0" indent="0" algn="l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ДСТУ 9329:2025 «Первинні (мобільні) укриття. Основні параметри та методи випробування»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5760"/>
            <a:ext cx="548640" cy="548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71600" y="44080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A0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Розвиток захисту та відповідальність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1371600" y="925436"/>
            <a:ext cx="101800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додатково розробляється для захисту населення і яка відповідальність передбачена на цей час.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40080" y="1847087"/>
            <a:ext cx="5272888" cy="3311509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9" name="Shape 6"/>
          <p:cNvSpPr/>
          <p:nvPr/>
        </p:nvSpPr>
        <p:spPr>
          <a:xfrm>
            <a:off x="6278728" y="1847088"/>
            <a:ext cx="5272888" cy="3311508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0" name="Shape 7"/>
          <p:cNvSpPr/>
          <p:nvPr/>
        </p:nvSpPr>
        <p:spPr>
          <a:xfrm>
            <a:off x="896112" y="2103120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1" name="Text 8"/>
          <p:cNvSpPr txBox="1"/>
          <p:nvPr/>
        </p:nvSpPr>
        <p:spPr>
          <a:xfrm>
            <a:off x="896112" y="2103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335024" y="2057400"/>
            <a:ext cx="432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Посилені укриття та безпечний простір</a:t>
            </a:r>
            <a:endParaRPr lang="en-US" sz="1650" dirty="0"/>
          </a:p>
        </p:txBody>
      </p:sp>
      <p:sp>
        <p:nvSpPr>
          <p:cNvPr id="13" name="Text 10"/>
          <p:cNvSpPr txBox="1"/>
          <p:nvPr/>
        </p:nvSpPr>
        <p:spPr>
          <a:xfrm>
            <a:off x="896112" y="2505456"/>
            <a:ext cx="4760824" cy="2385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24000"/>
              </a:lnSpc>
            </a:pP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МВС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спільно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 ДСНС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розробили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 направили на розгляд Кабінету Міністрів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України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проєкт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постанов</a:t>
            </a:r>
            <a:r>
              <a:rPr lang="uk-UA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щодо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створення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додаткового безпечного простору у складі будівель та споруд. </a:t>
            </a:r>
            <a:endParaRPr lang="uk-UA" sz="1400" dirty="0">
              <a:solidFill>
                <a:srgbClr val="47474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just">
              <a:lnSpc>
                <a:spcPct val="124000"/>
              </a:lnSpc>
            </a:pPr>
            <a:endParaRPr lang="uk-UA" sz="500" dirty="0">
              <a:solidFill>
                <a:srgbClr val="47474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just">
              <a:lnSpc>
                <a:spcPct val="124000"/>
              </a:lnSpc>
            </a:pP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дозволить захистити персонал і відвідувачів від побічної дії звичайних засобів ураження та максимального надлишкового тиску вибуху, визначеного Міністерством оборони спільно з Генеральним штабом Збройних Сил, що підтверджується відповідними розрахунками.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534760" y="2103120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5" name="Text 12"/>
          <p:cNvSpPr txBox="1"/>
          <p:nvPr/>
        </p:nvSpPr>
        <p:spPr>
          <a:xfrm>
            <a:off x="6534760" y="2103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6973672" y="2057400"/>
            <a:ext cx="4321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A0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Будівельні норми для нового будівництва</a:t>
            </a:r>
            <a:endParaRPr lang="en-US" sz="1650" dirty="0"/>
          </a:p>
        </p:txBody>
      </p:sp>
      <p:sp>
        <p:nvSpPr>
          <p:cNvPr id="17" name="Text 14"/>
          <p:cNvSpPr txBox="1"/>
          <p:nvPr/>
        </p:nvSpPr>
        <p:spPr>
          <a:xfrm>
            <a:off x="6534760" y="2505456"/>
            <a:ext cx="4760824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uk-UA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Міністерство з відновлення, інфраструктури та транспорту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із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метою</a:t>
            </a:r>
            <a:r>
              <a:rPr lang="en-US" sz="1400" dirty="0">
                <a:solidFill>
                  <a:srgbClr val="47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забезпечення створення захищених просторів під час нового будівництва розробляє проєкт відповідних державних будівельних норм.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57200"/>
            <a:ext cx="584200" cy="584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47800" y="457200"/>
            <a:ext cx="9810750" cy="784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>
              <a:lnSpc>
                <a:spcPct val="101356"/>
              </a:lnSpc>
            </a:pPr>
            <a:r>
              <a:rPr lang="en-US" sz="2600" b="1" dirty="0">
                <a:solidFill>
                  <a:srgbClr val="0A0F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Обов’язки суб’єктів господарювання під час сигналу «Повітряна тривога»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609600" y="3463304"/>
            <a:ext cx="10972800" cy="3137954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6" name="Shape 3"/>
          <p:cNvSpPr/>
          <p:nvPr/>
        </p:nvSpPr>
        <p:spPr>
          <a:xfrm>
            <a:off x="914400" y="3571007"/>
            <a:ext cx="279400" cy="279400"/>
          </a:xfrm>
          <a:prstGeom prst="roundRect">
            <a:avLst>
              <a:gd name="adj" fmla="val 18182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7" name="Text 4"/>
          <p:cNvSpPr/>
          <p:nvPr/>
        </p:nvSpPr>
        <p:spPr>
          <a:xfrm>
            <a:off x="889000" y="3571007"/>
            <a:ext cx="330200" cy="304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ctr">
            <a:normAutofit/>
          </a:bodyPr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320801" y="3593233"/>
            <a:ext cx="4502029" cy="2603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Обов’язки під час повітряної тривоги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C61D7D-C5BB-E355-9F97-753FEA8E8F58}"/>
              </a:ext>
            </a:extLst>
          </p:cNvPr>
          <p:cNvSpPr txBox="1"/>
          <p:nvPr/>
        </p:nvSpPr>
        <p:spPr>
          <a:xfrm>
            <a:off x="609600" y="1216079"/>
            <a:ext cx="10972800" cy="8891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700"/>
              </a:spcAft>
              <a:buNone/>
            </a:pPr>
            <a:r>
              <a:rPr lang="en-US" sz="1200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Законодавство</a:t>
            </a: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покладає</a:t>
            </a:r>
            <a:r>
              <a:rPr lang="en-US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на</a:t>
            </a:r>
            <a:r>
              <a:rPr lang="en-US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суб’єкта</a:t>
            </a:r>
            <a:r>
              <a:rPr lang="en-US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господарювання</a:t>
            </a:r>
            <a:r>
              <a:rPr lang="en-US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обов’язок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щодо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організації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та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здійснення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заходів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цивільного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захисту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,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зокрема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забезпечення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виконання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заходів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із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захисту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працівників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(персоналу),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організації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їх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оповіщення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про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загрозу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або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виникнення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надзвичайних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ситуацій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, а також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організації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заходів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з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евакуації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та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укриття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. </a:t>
            </a:r>
            <a:endParaRPr lang="uk-UA" sz="1200" dirty="0">
              <a:solidFill>
                <a:srgbClr val="002060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3E3606-21C7-2092-D95B-0A1A7FE2CF21}"/>
              </a:ext>
            </a:extLst>
          </p:cNvPr>
          <p:cNvSpPr txBox="1"/>
          <p:nvPr/>
        </p:nvSpPr>
        <p:spPr>
          <a:xfrm>
            <a:off x="609600" y="2167439"/>
            <a:ext cx="10972800" cy="11661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700"/>
              </a:spcAft>
              <a:buNone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При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цьому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обов’язок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суб’єкта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господарювання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забезпечити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захист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та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укриття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працівників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не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слід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ототожнювати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з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обов’язком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керівника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особисто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забезпечити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фізичне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переміщення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кожного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працівника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або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відвідувача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до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укриття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Норми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законодавства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про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цивільний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захист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покладають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на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суб’єкта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господарювання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передусім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організаційний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обов’язок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–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створити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реальну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можливість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для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своєчасного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реагування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осіб на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небезпеку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та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їх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переходу до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безпечного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місця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. </a:t>
            </a:r>
            <a:endParaRPr lang="uk-UA" sz="1200" dirty="0">
              <a:solidFill>
                <a:srgbClr val="002060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8C141F-F016-22EF-85C1-EA5E1C344C3F}"/>
              </a:ext>
            </a:extLst>
          </p:cNvPr>
          <p:cNvSpPr txBox="1"/>
          <p:nvPr/>
        </p:nvSpPr>
        <p:spPr>
          <a:xfrm>
            <a:off x="1447800" y="4665860"/>
            <a:ext cx="9895936" cy="1284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оперативному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доведенні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небезпеку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відвідувачів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5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припиненні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відповідній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роботи,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забезпеченні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безперешкодної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можливості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залишити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приміщення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5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інформуванні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розташування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найближчого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доступного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укриття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маршрути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руху до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5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недопущенні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будь-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перешкод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залишення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приміщення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5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D00A14-C1CA-C5E1-4089-DF44CAD76CB9}"/>
              </a:ext>
            </a:extLst>
          </p:cNvPr>
          <p:cNvSpPr txBox="1"/>
          <p:nvPr/>
        </p:nvSpPr>
        <p:spPr>
          <a:xfrm>
            <a:off x="914400" y="3954128"/>
            <a:ext cx="10248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0000"/>
              </a:lnSpc>
              <a:spcAft>
                <a:spcPts val="700"/>
              </a:spcAft>
              <a:buNone/>
            </a:pP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належне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суб’єктом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господарювання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своїх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обов’язків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полягати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конкретного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об’єкта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встановленого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порядку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дій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в:</a:t>
            </a:r>
            <a:endParaRPr lang="uk-UA" sz="14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D870DB-D4BA-0DC1-B99F-02AAB1E58694}"/>
              </a:ext>
            </a:extLst>
          </p:cNvPr>
          <p:cNvSpPr txBox="1"/>
          <p:nvPr/>
        </p:nvSpPr>
        <p:spPr>
          <a:xfrm>
            <a:off x="609600" y="6160203"/>
            <a:ext cx="108836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0000"/>
              </a:lnSpc>
              <a:spcAft>
                <a:spcPts val="700"/>
              </a:spcAft>
              <a:buNone/>
            </a:pPr>
            <a:r>
              <a:rPr lang="uk-UA" sz="1200" b="1" u="sng" dirty="0">
                <a:ea typeface="Calibri" panose="020F0502020204030204" pitchFamily="34" charset="0"/>
                <a:cs typeface="Calibri" panose="020F0502020204030204" pitchFamily="34" charset="0"/>
              </a:rPr>
              <a:t>Важливо</a:t>
            </a:r>
            <a:r>
              <a:rPr lang="uk-UA" sz="1200" dirty="0"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200" dirty="0">
                <a:ea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lang="ru-RU" sz="1200" dirty="0" err="1">
                <a:ea typeface="Calibri" panose="020F0502020204030204" pitchFamily="34" charset="0"/>
                <a:cs typeface="Calibri" panose="020F0502020204030204" pitchFamily="34" charset="0"/>
              </a:rPr>
              <a:t>об’єктів</a:t>
            </a:r>
            <a:r>
              <a:rPr lang="ru-RU" sz="12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фонду захисних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споруд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додатково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мають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виконуватися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встановлені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законодавством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вимоги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щодо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їх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готовності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та </a:t>
            </a:r>
            <a:r>
              <a:rPr lang="ru-RU" sz="1200" dirty="0" err="1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доступності</a:t>
            </a:r>
            <a:r>
              <a:rPr lang="ru-RU" sz="12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uk-UA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57200"/>
            <a:ext cx="584200" cy="584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47800" y="457200"/>
            <a:ext cx="8730923" cy="40511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>
              <a:lnSpc>
                <a:spcPct val="101356"/>
              </a:lnSpc>
            </a:pPr>
            <a:r>
              <a:rPr lang="en-US" sz="2600" b="1" dirty="0">
                <a:solidFill>
                  <a:srgbClr val="0A0F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Межі обов’язку та відповідальність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1447800" y="938511"/>
            <a:ext cx="8730923" cy="26471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121613"/>
              </a:lnSpc>
            </a:pPr>
            <a:r>
              <a:rPr lang="en-US" sz="130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 закінчуються повноваження керівника і за яких умов настання шкідливих наслідків не означає його вини.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09600" y="1482626"/>
            <a:ext cx="5397500" cy="292100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6" name="Shape 3"/>
          <p:cNvSpPr/>
          <p:nvPr/>
        </p:nvSpPr>
        <p:spPr>
          <a:xfrm>
            <a:off x="863600" y="1711226"/>
            <a:ext cx="279400" cy="279400"/>
          </a:xfrm>
          <a:prstGeom prst="roundRect">
            <a:avLst>
              <a:gd name="adj" fmla="val 18182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7" name="Text 4"/>
          <p:cNvSpPr/>
          <p:nvPr/>
        </p:nvSpPr>
        <p:spPr>
          <a:xfrm>
            <a:off x="838200" y="1711226"/>
            <a:ext cx="330200" cy="304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ctr">
            <a:normAutofit/>
          </a:bodyPr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270000" y="1733451"/>
            <a:ext cx="3027233" cy="2603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600" b="1" dirty="0">
                <a:solidFill>
                  <a:srgbClr val="0A0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Немає повноважень примусу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3600" y="2130327"/>
            <a:ext cx="5036185" cy="73977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algn="just">
              <a:lnSpc>
                <a:spcPct val="129310"/>
              </a:lnSpc>
            </a:pP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Водночас законодавство не наділяє керівника звичайного суб’єкта господарювання повноваженнями примусово переміщувати повнолітніх дієздатних працівників чи відвідувачів до укриття.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63600" y="2984401"/>
            <a:ext cx="5036185" cy="12160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algn="just">
              <a:lnSpc>
                <a:spcPct val="129310"/>
              </a:lnSpc>
            </a:pP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Тому сам факт того, що окрема особа після належного оповіщення та створення їй реальної можливості пройти до укриття свідомо вирішила залишитися у приміщенні або в іншому небезпечному місці, не може автоматично означати невиконання керівником обов’язків у сфері цивільного захисту.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84900" y="1482626"/>
            <a:ext cx="5397500" cy="292100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12" name="Shape 9"/>
          <p:cNvSpPr/>
          <p:nvPr/>
        </p:nvSpPr>
        <p:spPr>
          <a:xfrm>
            <a:off x="6438900" y="1711226"/>
            <a:ext cx="279400" cy="279400"/>
          </a:xfrm>
          <a:prstGeom prst="roundRect">
            <a:avLst>
              <a:gd name="adj" fmla="val 18182"/>
            </a:avLst>
          </a:prstGeom>
          <a:solidFill>
            <a:srgbClr val="0F176D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13" name="Text 10"/>
          <p:cNvSpPr/>
          <p:nvPr/>
        </p:nvSpPr>
        <p:spPr>
          <a:xfrm>
            <a:off x="6413500" y="1711226"/>
            <a:ext cx="330200" cy="304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ctr">
            <a:normAutofit/>
          </a:bodyPr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845300" y="1733451"/>
            <a:ext cx="3260031" cy="2603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10000"/>
          </a:bodyPr>
          <a:lstStyle/>
          <a:p>
            <a:r>
              <a:rPr lang="en-US" sz="1600" b="1" dirty="0">
                <a:solidFill>
                  <a:srgbClr val="0A0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оцінюється відповідальність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438900" y="2130326"/>
            <a:ext cx="5036185" cy="14541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algn="just">
              <a:lnSpc>
                <a:spcPct val="129310"/>
              </a:lnSpc>
            </a:pP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зв’язку з цим питання про відповідальність такого керівника у разі травмування або загибелі особи під час повітряної тривоги повинно вирішуватися не лише виходячи з факту </a:t>
            </a:r>
            <a:r>
              <a:rPr lang="en-US" sz="1250" dirty="0" err="1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настання</a:t>
            </a: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uk-UA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тяжких</a:t>
            </a: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наслідків, а насамперед з урахуванням повноти виконання покладених на нього обов’язків та наявності причинного зв’язку між можливим порушенням цих обов’язків і такими наслідками.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09600" y="4553636"/>
            <a:ext cx="10972800" cy="2079625"/>
          </a:xfrm>
          <a:prstGeom prst="rect">
            <a:avLst/>
          </a:prstGeom>
          <a:solidFill>
            <a:srgbClr val="F6EFDC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17" name="Shape 14"/>
          <p:cNvSpPr/>
          <p:nvPr/>
        </p:nvSpPr>
        <p:spPr>
          <a:xfrm>
            <a:off x="863600" y="4680636"/>
            <a:ext cx="279400" cy="279400"/>
          </a:xfrm>
          <a:prstGeom prst="roundRect">
            <a:avLst>
              <a:gd name="adj" fmla="val 18182"/>
            </a:avLst>
          </a:prstGeom>
          <a:solidFill>
            <a:srgbClr val="9C6B00"/>
          </a:solidFill>
          <a:ln/>
        </p:spPr>
        <p:txBody>
          <a:bodyPr/>
          <a:lstStyle/>
          <a:p>
            <a:endParaRPr lang="uk-UA" sz="1200"/>
          </a:p>
        </p:txBody>
      </p:sp>
      <p:sp>
        <p:nvSpPr>
          <p:cNvPr id="18" name="Text 15"/>
          <p:cNvSpPr/>
          <p:nvPr/>
        </p:nvSpPr>
        <p:spPr>
          <a:xfrm>
            <a:off x="838200" y="4680636"/>
            <a:ext cx="330200" cy="304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ctr">
            <a:normAutofit/>
          </a:bodyPr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269999" y="4702861"/>
            <a:ext cx="1154023" cy="2603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600" b="1" dirty="0">
                <a:solidFill>
                  <a:srgbClr val="0A0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Висновок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63600" y="5087037"/>
            <a:ext cx="10611485" cy="73977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algn="just">
              <a:lnSpc>
                <a:spcPct val="129310"/>
              </a:lnSpc>
            </a:pP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Отже, за умови належного та повного виконання встановлених законодавством обов’язків відсутні підстави ставити керівнику у вину саме незабезпечення укриття особи, яка всупереч отриманому повідомленню та за наявності реальної можливості пройти до укриття свідомо відмовилася це зробити.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863600" y="5928411"/>
            <a:ext cx="10611485" cy="5016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algn="just">
              <a:lnSpc>
                <a:spcPct val="129310"/>
              </a:lnSpc>
            </a:pPr>
            <a:r>
              <a:rPr lang="en-US" sz="1250" dirty="0">
                <a:solidFill>
                  <a:srgbClr val="4747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Проте, остаточна кримінально-правова оцінка в кожному конкретному випадку залежатиме від фактичних обставин, змісту обов’язків конкретної посадової особи та причинного зв’язку між її діями або бездіяльністю і наслідками.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922</Words>
  <Application>Microsoft Office PowerPoint</Application>
  <PresentationFormat>Широкий екран</PresentationFormat>
  <Paragraphs>86</Paragraphs>
  <Slides>5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Cambria</vt:lpstr>
      <vt:lpstr>Georgia</vt:lpstr>
      <vt:lpstr>Times New Roman</vt:lpstr>
      <vt:lpstr>Wingdings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Андрій Бевз</cp:lastModifiedBy>
  <cp:revision>8</cp:revision>
  <dcterms:created xsi:type="dcterms:W3CDTF">2026-09-08T13:34:27Z</dcterms:created>
  <dcterms:modified xsi:type="dcterms:W3CDTF">2026-09-16T10:15:01Z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2026-09-08T16:48:25Z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269ae716-e3ac-43c3-afed-32aac9da268f</vt:lpwstr>
  </property>
  <property fmtid="{D5CDD505-2E9C-101B-9397-08002B2CF9AE}" pid="7" name="MSIP_Label_defa4170-0d19-0005-0004-bc88714345d2_ActionId">
    <vt:lpwstr>93db9645-4efe-47ab-a7d7-49de215abd5a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